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9" r:id="rId3"/>
    <p:sldId id="260" r:id="rId4"/>
    <p:sldId id="268" r:id="rId5"/>
    <p:sldId id="269" r:id="rId6"/>
    <p:sldId id="266" r:id="rId7"/>
    <p:sldId id="267" r:id="rId8"/>
    <p:sldId id="263" r:id="rId9"/>
    <p:sldId id="262" r:id="rId10"/>
    <p:sldId id="264" r:id="rId11"/>
    <p:sldId id="265" r:id="rId12"/>
    <p:sldId id="25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FF586-DA58-49F9-915D-8A284E536D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0395569-4A7A-45EB-A298-969BDDE2A350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7BFCA80-28A5-4F13-A485-42C364BB2A45}" type="parTrans" cxnId="{8A32A3B0-D8DB-4114-A6E2-C09B1B5C1E79}">
      <dgm:prSet/>
      <dgm:spPr/>
      <dgm:t>
        <a:bodyPr/>
        <a:lstStyle/>
        <a:p>
          <a:endParaRPr lang="en-US"/>
        </a:p>
      </dgm:t>
    </dgm:pt>
    <dgm:pt modelId="{2EA96189-68AE-4908-BF88-5D1B89C69C5A}" type="sibTrans" cxnId="{8A32A3B0-D8DB-4114-A6E2-C09B1B5C1E79}">
      <dgm:prSet/>
      <dgm:spPr/>
      <dgm:t>
        <a:bodyPr/>
        <a:lstStyle/>
        <a:p>
          <a:endParaRPr lang="en-US"/>
        </a:p>
      </dgm:t>
    </dgm:pt>
    <dgm:pt modelId="{E575FFA5-B5EB-4CD9-B452-DDE03F185F2A}">
      <dgm:prSet phldrT="[Text]"/>
      <dgm:spPr/>
      <dgm:t>
        <a:bodyPr/>
        <a:lstStyle/>
        <a:p>
          <a:r>
            <a:rPr lang="en-GB" dirty="0" smtClean="0"/>
            <a:t>Overview of AI in Weed Management</a:t>
          </a:r>
          <a:endParaRPr lang="en-US" dirty="0" smtClean="0"/>
        </a:p>
      </dgm:t>
    </dgm:pt>
    <dgm:pt modelId="{211E8C82-6F5B-4B24-8BDA-9AB2ECDD02E5}" type="parTrans" cxnId="{DBE615A0-2A7A-4077-94C1-0698D93EDAB5}">
      <dgm:prSet/>
      <dgm:spPr/>
      <dgm:t>
        <a:bodyPr/>
        <a:lstStyle/>
        <a:p>
          <a:endParaRPr lang="en-US"/>
        </a:p>
      </dgm:t>
    </dgm:pt>
    <dgm:pt modelId="{A9F6D503-4338-4A5B-9BE7-7795394E6294}" type="sibTrans" cxnId="{DBE615A0-2A7A-4077-94C1-0698D93EDAB5}">
      <dgm:prSet/>
      <dgm:spPr/>
      <dgm:t>
        <a:bodyPr/>
        <a:lstStyle/>
        <a:p>
          <a:endParaRPr lang="en-US"/>
        </a:p>
      </dgm:t>
    </dgm:pt>
    <dgm:pt modelId="{EE6366B5-E621-4318-BCC0-52AB081F35D4}">
      <dgm:prSet phldrT="[Text]"/>
      <dgm:spPr/>
      <dgm:t>
        <a:bodyPr/>
        <a:lstStyle/>
        <a:p>
          <a:r>
            <a:rPr lang="en-GB" dirty="0" smtClean="0"/>
            <a:t>Related Works in AI Based Weed Control</a:t>
          </a:r>
          <a:endParaRPr lang="en-US" dirty="0" smtClean="0"/>
        </a:p>
      </dgm:t>
    </dgm:pt>
    <dgm:pt modelId="{5CBE6E71-3A8A-49B3-9F3D-B0BF403C0454}" type="parTrans" cxnId="{20B2D7E8-0805-45D4-ACB6-8DC39B8634A1}">
      <dgm:prSet/>
      <dgm:spPr/>
      <dgm:t>
        <a:bodyPr/>
        <a:lstStyle/>
        <a:p>
          <a:endParaRPr lang="en-US"/>
        </a:p>
      </dgm:t>
    </dgm:pt>
    <dgm:pt modelId="{982E8635-DB45-49B5-9355-D70C96EE39FF}" type="sibTrans" cxnId="{20B2D7E8-0805-45D4-ACB6-8DC39B8634A1}">
      <dgm:prSet/>
      <dgm:spPr/>
      <dgm:t>
        <a:bodyPr/>
        <a:lstStyle/>
        <a:p>
          <a:endParaRPr lang="en-US"/>
        </a:p>
      </dgm:t>
    </dgm:pt>
    <dgm:pt modelId="{E4E97FD3-C80E-4B2F-80B8-DA88AB22C9BD}">
      <dgm:prSet phldrT="[Text]"/>
      <dgm:spPr/>
      <dgm:t>
        <a:bodyPr/>
        <a:lstStyle/>
        <a:p>
          <a:r>
            <a:rPr lang="en-GB" dirty="0" smtClean="0"/>
            <a:t>Open Areas and Challenges for Women Farmers</a:t>
          </a:r>
          <a:endParaRPr lang="en-US" dirty="0" smtClean="0"/>
        </a:p>
      </dgm:t>
    </dgm:pt>
    <dgm:pt modelId="{43DF4E7C-D542-4A4C-8E1D-491B6DFAFDC6}" type="parTrans" cxnId="{03076DFB-09E2-4527-AF38-C30BF0ECC915}">
      <dgm:prSet/>
      <dgm:spPr/>
      <dgm:t>
        <a:bodyPr/>
        <a:lstStyle/>
        <a:p>
          <a:endParaRPr lang="en-US"/>
        </a:p>
      </dgm:t>
    </dgm:pt>
    <dgm:pt modelId="{E9112FFC-62DF-407A-96E9-1CFB56AAC850}" type="sibTrans" cxnId="{03076DFB-09E2-4527-AF38-C30BF0ECC915}">
      <dgm:prSet/>
      <dgm:spPr/>
      <dgm:t>
        <a:bodyPr/>
        <a:lstStyle/>
        <a:p>
          <a:endParaRPr lang="en-US"/>
        </a:p>
      </dgm:t>
    </dgm:pt>
    <dgm:pt modelId="{A244A6D3-8950-47B5-88C4-D5DBF242F739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 smtClean="0"/>
        </a:p>
      </dgm:t>
    </dgm:pt>
    <dgm:pt modelId="{3B4118EF-D8D7-4871-AC4F-2333CA3D9F60}" type="parTrans" cxnId="{F8D0B4C2-FA9E-4356-990A-B1144152E531}">
      <dgm:prSet/>
      <dgm:spPr/>
      <dgm:t>
        <a:bodyPr/>
        <a:lstStyle/>
        <a:p>
          <a:endParaRPr lang="en-US"/>
        </a:p>
      </dgm:t>
    </dgm:pt>
    <dgm:pt modelId="{3A9E5FCC-6256-4665-BAED-BB7A67C36203}" type="sibTrans" cxnId="{F8D0B4C2-FA9E-4356-990A-B1144152E531}">
      <dgm:prSet/>
      <dgm:spPr/>
      <dgm:t>
        <a:bodyPr/>
        <a:lstStyle/>
        <a:p>
          <a:endParaRPr lang="en-US"/>
        </a:p>
      </dgm:t>
    </dgm:pt>
    <dgm:pt modelId="{425FC798-9562-4952-98A5-FC0C5917F4F8}" type="pres">
      <dgm:prSet presAssocID="{C75FF586-DA58-49F9-915D-8A284E536D3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207494-3A8A-48C7-848D-153EEF7D4C3C}" type="pres">
      <dgm:prSet presAssocID="{C75FF586-DA58-49F9-915D-8A284E536D3E}" presName="Name1" presStyleCnt="0"/>
      <dgm:spPr/>
    </dgm:pt>
    <dgm:pt modelId="{99D0A196-440F-4CEE-B481-36B9CFA54E02}" type="pres">
      <dgm:prSet presAssocID="{C75FF586-DA58-49F9-915D-8A284E536D3E}" presName="cycle" presStyleCnt="0"/>
      <dgm:spPr/>
    </dgm:pt>
    <dgm:pt modelId="{75D4770A-FE97-4EBC-8AB3-3FB303EAE457}" type="pres">
      <dgm:prSet presAssocID="{C75FF586-DA58-49F9-915D-8A284E536D3E}" presName="srcNode" presStyleLbl="node1" presStyleIdx="0" presStyleCnt="5"/>
      <dgm:spPr/>
    </dgm:pt>
    <dgm:pt modelId="{FCE9026C-AF9F-4BA3-AF2A-32CC1311B3E0}" type="pres">
      <dgm:prSet presAssocID="{C75FF586-DA58-49F9-915D-8A284E536D3E}" presName="conn" presStyleLbl="parChTrans1D2" presStyleIdx="0" presStyleCnt="1"/>
      <dgm:spPr/>
      <dgm:t>
        <a:bodyPr/>
        <a:lstStyle/>
        <a:p>
          <a:endParaRPr lang="en-US"/>
        </a:p>
      </dgm:t>
    </dgm:pt>
    <dgm:pt modelId="{3D669BCF-A7CF-4098-A676-E28F2B41DACA}" type="pres">
      <dgm:prSet presAssocID="{C75FF586-DA58-49F9-915D-8A284E536D3E}" presName="extraNode" presStyleLbl="node1" presStyleIdx="0" presStyleCnt="5"/>
      <dgm:spPr/>
    </dgm:pt>
    <dgm:pt modelId="{2495F986-46BA-453B-B5D0-F5A5F199DD74}" type="pres">
      <dgm:prSet presAssocID="{C75FF586-DA58-49F9-915D-8A284E536D3E}" presName="dstNode" presStyleLbl="node1" presStyleIdx="0" presStyleCnt="5"/>
      <dgm:spPr/>
    </dgm:pt>
    <dgm:pt modelId="{CEAB5901-0F57-48C5-94D9-D4E2A4C5D1D1}" type="pres">
      <dgm:prSet presAssocID="{C0395569-4A7A-45EB-A298-969BDDE2A35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FC23F-D997-48BE-8661-1C38B75ACC35}" type="pres">
      <dgm:prSet presAssocID="{C0395569-4A7A-45EB-A298-969BDDE2A350}" presName="accent_1" presStyleCnt="0"/>
      <dgm:spPr/>
    </dgm:pt>
    <dgm:pt modelId="{49DE2926-B582-49F7-88BA-96ECAA7792D8}" type="pres">
      <dgm:prSet presAssocID="{C0395569-4A7A-45EB-A298-969BDDE2A350}" presName="accentRepeatNode" presStyleLbl="solidFgAcc1" presStyleIdx="0" presStyleCnt="5"/>
      <dgm:spPr/>
    </dgm:pt>
    <dgm:pt modelId="{EDF46F77-5EC0-4D1E-B1EB-69879F8D0A1C}" type="pres">
      <dgm:prSet presAssocID="{E575FFA5-B5EB-4CD9-B452-DDE03F185F2A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B8DDC-419D-412F-97BF-C1B8883F38E2}" type="pres">
      <dgm:prSet presAssocID="{E575FFA5-B5EB-4CD9-B452-DDE03F185F2A}" presName="accent_2" presStyleCnt="0"/>
      <dgm:spPr/>
    </dgm:pt>
    <dgm:pt modelId="{8E07A667-C863-49A7-ABD8-5199350FD9BB}" type="pres">
      <dgm:prSet presAssocID="{E575FFA5-B5EB-4CD9-B452-DDE03F185F2A}" presName="accentRepeatNode" presStyleLbl="solidFgAcc1" presStyleIdx="1" presStyleCnt="5"/>
      <dgm:spPr/>
    </dgm:pt>
    <dgm:pt modelId="{EFBABC7D-CAFF-4150-AD1F-8112D83805B0}" type="pres">
      <dgm:prSet presAssocID="{EE6366B5-E621-4318-BCC0-52AB081F35D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18838-55DE-45EC-A56D-42CEEAEF7D0B}" type="pres">
      <dgm:prSet presAssocID="{EE6366B5-E621-4318-BCC0-52AB081F35D4}" presName="accent_3" presStyleCnt="0"/>
      <dgm:spPr/>
    </dgm:pt>
    <dgm:pt modelId="{6871FA8C-AE5E-46D1-A11A-3145D8CC08A4}" type="pres">
      <dgm:prSet presAssocID="{EE6366B5-E621-4318-BCC0-52AB081F35D4}" presName="accentRepeatNode" presStyleLbl="solidFgAcc1" presStyleIdx="2" presStyleCnt="5"/>
      <dgm:spPr/>
    </dgm:pt>
    <dgm:pt modelId="{602DE99A-E315-4CB1-8037-6F68432697E1}" type="pres">
      <dgm:prSet presAssocID="{E4E97FD3-C80E-4B2F-80B8-DA88AB22C9B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6C5F5-2D29-41EE-9CD1-BAFC64C145F0}" type="pres">
      <dgm:prSet presAssocID="{E4E97FD3-C80E-4B2F-80B8-DA88AB22C9BD}" presName="accent_4" presStyleCnt="0"/>
      <dgm:spPr/>
    </dgm:pt>
    <dgm:pt modelId="{3CC637AB-6489-498C-A83E-8E0A45CE0240}" type="pres">
      <dgm:prSet presAssocID="{E4E97FD3-C80E-4B2F-80B8-DA88AB22C9BD}" presName="accentRepeatNode" presStyleLbl="solidFgAcc1" presStyleIdx="3" presStyleCnt="5"/>
      <dgm:spPr/>
    </dgm:pt>
    <dgm:pt modelId="{DDE4785B-A701-44EF-9470-8A21C83B0531}" type="pres">
      <dgm:prSet presAssocID="{A244A6D3-8950-47B5-88C4-D5DBF242F73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E2542-A86E-4F74-A52D-A7B9BAFA9C09}" type="pres">
      <dgm:prSet presAssocID="{A244A6D3-8950-47B5-88C4-D5DBF242F739}" presName="accent_5" presStyleCnt="0"/>
      <dgm:spPr/>
    </dgm:pt>
    <dgm:pt modelId="{0D9364C1-6BA2-4406-97FE-EF29BBA53EAE}" type="pres">
      <dgm:prSet presAssocID="{A244A6D3-8950-47B5-88C4-D5DBF242F739}" presName="accentRepeatNode" presStyleLbl="solidFgAcc1" presStyleIdx="4" presStyleCnt="5"/>
      <dgm:spPr/>
    </dgm:pt>
  </dgm:ptLst>
  <dgm:cxnLst>
    <dgm:cxn modelId="{20B2D7E8-0805-45D4-ACB6-8DC39B8634A1}" srcId="{C75FF586-DA58-49F9-915D-8A284E536D3E}" destId="{EE6366B5-E621-4318-BCC0-52AB081F35D4}" srcOrd="2" destOrd="0" parTransId="{5CBE6E71-3A8A-49B3-9F3D-B0BF403C0454}" sibTransId="{982E8635-DB45-49B5-9355-D70C96EE39FF}"/>
    <dgm:cxn modelId="{F8D0B4C2-FA9E-4356-990A-B1144152E531}" srcId="{C75FF586-DA58-49F9-915D-8A284E536D3E}" destId="{A244A6D3-8950-47B5-88C4-D5DBF242F739}" srcOrd="4" destOrd="0" parTransId="{3B4118EF-D8D7-4871-AC4F-2333CA3D9F60}" sibTransId="{3A9E5FCC-6256-4665-BAED-BB7A67C36203}"/>
    <dgm:cxn modelId="{DBE615A0-2A7A-4077-94C1-0698D93EDAB5}" srcId="{C75FF586-DA58-49F9-915D-8A284E536D3E}" destId="{E575FFA5-B5EB-4CD9-B452-DDE03F185F2A}" srcOrd="1" destOrd="0" parTransId="{211E8C82-6F5B-4B24-8BDA-9AB2ECDD02E5}" sibTransId="{A9F6D503-4338-4A5B-9BE7-7795394E6294}"/>
    <dgm:cxn modelId="{E19954FF-679F-4D22-8928-79675A421060}" type="presOf" srcId="{A244A6D3-8950-47B5-88C4-D5DBF242F739}" destId="{DDE4785B-A701-44EF-9470-8A21C83B0531}" srcOrd="0" destOrd="0" presId="urn:microsoft.com/office/officeart/2008/layout/VerticalCurvedList"/>
    <dgm:cxn modelId="{5A1AF0D4-6D8E-42AD-BF97-94B212C42510}" type="presOf" srcId="{EE6366B5-E621-4318-BCC0-52AB081F35D4}" destId="{EFBABC7D-CAFF-4150-AD1F-8112D83805B0}" srcOrd="0" destOrd="0" presId="urn:microsoft.com/office/officeart/2008/layout/VerticalCurvedList"/>
    <dgm:cxn modelId="{8A32A3B0-D8DB-4114-A6E2-C09B1B5C1E79}" srcId="{C75FF586-DA58-49F9-915D-8A284E536D3E}" destId="{C0395569-4A7A-45EB-A298-969BDDE2A350}" srcOrd="0" destOrd="0" parTransId="{77BFCA80-28A5-4F13-A485-42C364BB2A45}" sibTransId="{2EA96189-68AE-4908-BF88-5D1B89C69C5A}"/>
    <dgm:cxn modelId="{E513894B-9D8C-400C-8C5D-76B481FFC599}" type="presOf" srcId="{E575FFA5-B5EB-4CD9-B452-DDE03F185F2A}" destId="{EDF46F77-5EC0-4D1E-B1EB-69879F8D0A1C}" srcOrd="0" destOrd="0" presId="urn:microsoft.com/office/officeart/2008/layout/VerticalCurvedList"/>
    <dgm:cxn modelId="{CE1483DF-BC87-448E-A2D1-1D5E45298C02}" type="presOf" srcId="{E4E97FD3-C80E-4B2F-80B8-DA88AB22C9BD}" destId="{602DE99A-E315-4CB1-8037-6F68432697E1}" srcOrd="0" destOrd="0" presId="urn:microsoft.com/office/officeart/2008/layout/VerticalCurvedList"/>
    <dgm:cxn modelId="{4883CC6C-703D-4B63-8FBC-0B83E4BE4249}" type="presOf" srcId="{2EA96189-68AE-4908-BF88-5D1B89C69C5A}" destId="{FCE9026C-AF9F-4BA3-AF2A-32CC1311B3E0}" srcOrd="0" destOrd="0" presId="urn:microsoft.com/office/officeart/2008/layout/VerticalCurvedList"/>
    <dgm:cxn modelId="{8F1C3130-2277-44C2-A6FC-DA477D3D2BF4}" type="presOf" srcId="{C0395569-4A7A-45EB-A298-969BDDE2A350}" destId="{CEAB5901-0F57-48C5-94D9-D4E2A4C5D1D1}" srcOrd="0" destOrd="0" presId="urn:microsoft.com/office/officeart/2008/layout/VerticalCurvedList"/>
    <dgm:cxn modelId="{03076DFB-09E2-4527-AF38-C30BF0ECC915}" srcId="{C75FF586-DA58-49F9-915D-8A284E536D3E}" destId="{E4E97FD3-C80E-4B2F-80B8-DA88AB22C9BD}" srcOrd="3" destOrd="0" parTransId="{43DF4E7C-D542-4A4C-8E1D-491B6DFAFDC6}" sibTransId="{E9112FFC-62DF-407A-96E9-1CFB56AAC850}"/>
    <dgm:cxn modelId="{0FBF901A-09AF-4D5F-9425-D878C9B3422C}" type="presOf" srcId="{C75FF586-DA58-49F9-915D-8A284E536D3E}" destId="{425FC798-9562-4952-98A5-FC0C5917F4F8}" srcOrd="0" destOrd="0" presId="urn:microsoft.com/office/officeart/2008/layout/VerticalCurvedList"/>
    <dgm:cxn modelId="{75F8F6CC-BCBF-47D9-B6AE-E07C125015F5}" type="presParOf" srcId="{425FC798-9562-4952-98A5-FC0C5917F4F8}" destId="{63207494-3A8A-48C7-848D-153EEF7D4C3C}" srcOrd="0" destOrd="0" presId="urn:microsoft.com/office/officeart/2008/layout/VerticalCurvedList"/>
    <dgm:cxn modelId="{7D5721D1-9F95-44BB-9E04-969ECAFFC8FD}" type="presParOf" srcId="{63207494-3A8A-48C7-848D-153EEF7D4C3C}" destId="{99D0A196-440F-4CEE-B481-36B9CFA54E02}" srcOrd="0" destOrd="0" presId="urn:microsoft.com/office/officeart/2008/layout/VerticalCurvedList"/>
    <dgm:cxn modelId="{A2B56ED9-B835-44FA-B0B5-C1C77CD45190}" type="presParOf" srcId="{99D0A196-440F-4CEE-B481-36B9CFA54E02}" destId="{75D4770A-FE97-4EBC-8AB3-3FB303EAE457}" srcOrd="0" destOrd="0" presId="urn:microsoft.com/office/officeart/2008/layout/VerticalCurvedList"/>
    <dgm:cxn modelId="{D52BF54C-E0CF-451B-A60D-702711DB5950}" type="presParOf" srcId="{99D0A196-440F-4CEE-B481-36B9CFA54E02}" destId="{FCE9026C-AF9F-4BA3-AF2A-32CC1311B3E0}" srcOrd="1" destOrd="0" presId="urn:microsoft.com/office/officeart/2008/layout/VerticalCurvedList"/>
    <dgm:cxn modelId="{371E2E51-3C85-4335-8E70-C6EE20B2492E}" type="presParOf" srcId="{99D0A196-440F-4CEE-B481-36B9CFA54E02}" destId="{3D669BCF-A7CF-4098-A676-E28F2B41DACA}" srcOrd="2" destOrd="0" presId="urn:microsoft.com/office/officeart/2008/layout/VerticalCurvedList"/>
    <dgm:cxn modelId="{98A7B1C9-1A26-4B93-9AEA-DFFA93C26A81}" type="presParOf" srcId="{99D0A196-440F-4CEE-B481-36B9CFA54E02}" destId="{2495F986-46BA-453B-B5D0-F5A5F199DD74}" srcOrd="3" destOrd="0" presId="urn:microsoft.com/office/officeart/2008/layout/VerticalCurvedList"/>
    <dgm:cxn modelId="{6620C2A2-05AF-4B2D-B6BF-607E6227F83B}" type="presParOf" srcId="{63207494-3A8A-48C7-848D-153EEF7D4C3C}" destId="{CEAB5901-0F57-48C5-94D9-D4E2A4C5D1D1}" srcOrd="1" destOrd="0" presId="urn:microsoft.com/office/officeart/2008/layout/VerticalCurvedList"/>
    <dgm:cxn modelId="{627707A3-8A02-4F76-9384-D9E374BEC001}" type="presParOf" srcId="{63207494-3A8A-48C7-848D-153EEF7D4C3C}" destId="{C3CFC23F-D997-48BE-8661-1C38B75ACC35}" srcOrd="2" destOrd="0" presId="urn:microsoft.com/office/officeart/2008/layout/VerticalCurvedList"/>
    <dgm:cxn modelId="{C96497AE-8C82-45DA-AA89-3E29D3D60745}" type="presParOf" srcId="{C3CFC23F-D997-48BE-8661-1C38B75ACC35}" destId="{49DE2926-B582-49F7-88BA-96ECAA7792D8}" srcOrd="0" destOrd="0" presId="urn:microsoft.com/office/officeart/2008/layout/VerticalCurvedList"/>
    <dgm:cxn modelId="{E8E51A5E-A27A-474C-957B-A2A068B22FC5}" type="presParOf" srcId="{63207494-3A8A-48C7-848D-153EEF7D4C3C}" destId="{EDF46F77-5EC0-4D1E-B1EB-69879F8D0A1C}" srcOrd="3" destOrd="0" presId="urn:microsoft.com/office/officeart/2008/layout/VerticalCurvedList"/>
    <dgm:cxn modelId="{BD210DD5-4C34-410C-B7F8-8FB71DEE56CC}" type="presParOf" srcId="{63207494-3A8A-48C7-848D-153EEF7D4C3C}" destId="{1CCB8DDC-419D-412F-97BF-C1B8883F38E2}" srcOrd="4" destOrd="0" presId="urn:microsoft.com/office/officeart/2008/layout/VerticalCurvedList"/>
    <dgm:cxn modelId="{330C4A72-0346-4365-9DEA-4214FFD33F68}" type="presParOf" srcId="{1CCB8DDC-419D-412F-97BF-C1B8883F38E2}" destId="{8E07A667-C863-49A7-ABD8-5199350FD9BB}" srcOrd="0" destOrd="0" presId="urn:microsoft.com/office/officeart/2008/layout/VerticalCurvedList"/>
    <dgm:cxn modelId="{F5AA5069-C1DD-4658-B505-8BC0EAC2DCAA}" type="presParOf" srcId="{63207494-3A8A-48C7-848D-153EEF7D4C3C}" destId="{EFBABC7D-CAFF-4150-AD1F-8112D83805B0}" srcOrd="5" destOrd="0" presId="urn:microsoft.com/office/officeart/2008/layout/VerticalCurvedList"/>
    <dgm:cxn modelId="{2F01F055-7FB6-4D5D-90CE-641C4EBE7ECF}" type="presParOf" srcId="{63207494-3A8A-48C7-848D-153EEF7D4C3C}" destId="{61918838-55DE-45EC-A56D-42CEEAEF7D0B}" srcOrd="6" destOrd="0" presId="urn:microsoft.com/office/officeart/2008/layout/VerticalCurvedList"/>
    <dgm:cxn modelId="{9AAA32AE-E20E-4024-87FA-9B02C1FC2FB1}" type="presParOf" srcId="{61918838-55DE-45EC-A56D-42CEEAEF7D0B}" destId="{6871FA8C-AE5E-46D1-A11A-3145D8CC08A4}" srcOrd="0" destOrd="0" presId="urn:microsoft.com/office/officeart/2008/layout/VerticalCurvedList"/>
    <dgm:cxn modelId="{CF793310-E37D-4233-849F-01F11D7D66A0}" type="presParOf" srcId="{63207494-3A8A-48C7-848D-153EEF7D4C3C}" destId="{602DE99A-E315-4CB1-8037-6F68432697E1}" srcOrd="7" destOrd="0" presId="urn:microsoft.com/office/officeart/2008/layout/VerticalCurvedList"/>
    <dgm:cxn modelId="{3C6D6722-8057-44A6-84F9-044EFEEC9274}" type="presParOf" srcId="{63207494-3A8A-48C7-848D-153EEF7D4C3C}" destId="{77B6C5F5-2D29-41EE-9CD1-BAFC64C145F0}" srcOrd="8" destOrd="0" presId="urn:microsoft.com/office/officeart/2008/layout/VerticalCurvedList"/>
    <dgm:cxn modelId="{9A6F7FE2-C54A-42EC-94E3-115F32D09ACC}" type="presParOf" srcId="{77B6C5F5-2D29-41EE-9CD1-BAFC64C145F0}" destId="{3CC637AB-6489-498C-A83E-8E0A45CE0240}" srcOrd="0" destOrd="0" presId="urn:microsoft.com/office/officeart/2008/layout/VerticalCurvedList"/>
    <dgm:cxn modelId="{835CD08C-AA9C-43D3-B9AD-C66162D74DD6}" type="presParOf" srcId="{63207494-3A8A-48C7-848D-153EEF7D4C3C}" destId="{DDE4785B-A701-44EF-9470-8A21C83B0531}" srcOrd="9" destOrd="0" presId="urn:microsoft.com/office/officeart/2008/layout/VerticalCurvedList"/>
    <dgm:cxn modelId="{33C5F2D0-0D22-4B38-84F9-18510EBF3529}" type="presParOf" srcId="{63207494-3A8A-48C7-848D-153EEF7D4C3C}" destId="{3C6E2542-A86E-4F74-A52D-A7B9BAFA9C09}" srcOrd="10" destOrd="0" presId="urn:microsoft.com/office/officeart/2008/layout/VerticalCurvedList"/>
    <dgm:cxn modelId="{EC4C9DC2-BD9E-4B7B-A66E-C86A0A041A2C}" type="presParOf" srcId="{3C6E2542-A86E-4F74-A52D-A7B9BAFA9C09}" destId="{0D9364C1-6BA2-4406-97FE-EF29BBA53E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9026C-AF9F-4BA3-AF2A-32CC1311B3E0}">
      <dsp:nvSpPr>
        <dsp:cNvPr id="0" name=""/>
        <dsp:cNvSpPr/>
      </dsp:nvSpPr>
      <dsp:spPr>
        <a:xfrm>
          <a:off x="-5169077" y="-791784"/>
          <a:ext cx="6155568" cy="6155568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48000" cap="flat" cmpd="thickThin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B5901-0F57-48C5-94D9-D4E2A4C5D1D1}">
      <dsp:nvSpPr>
        <dsp:cNvPr id="0" name=""/>
        <dsp:cNvSpPr/>
      </dsp:nvSpPr>
      <dsp:spPr>
        <a:xfrm>
          <a:off x="431480" y="285658"/>
          <a:ext cx="9487509" cy="5716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7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Introduction</a:t>
          </a:r>
          <a:endParaRPr lang="en-US" sz="3100" kern="1200" dirty="0"/>
        </a:p>
      </dsp:txBody>
      <dsp:txXfrm>
        <a:off x="431480" y="285658"/>
        <a:ext cx="9487509" cy="571682"/>
      </dsp:txXfrm>
    </dsp:sp>
    <dsp:sp modelId="{49DE2926-B582-49F7-88BA-96ECAA7792D8}">
      <dsp:nvSpPr>
        <dsp:cNvPr id="0" name=""/>
        <dsp:cNvSpPr/>
      </dsp:nvSpPr>
      <dsp:spPr>
        <a:xfrm>
          <a:off x="74178" y="214198"/>
          <a:ext cx="714603" cy="714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46F77-5EC0-4D1E-B1EB-69879F8D0A1C}">
      <dsp:nvSpPr>
        <dsp:cNvPr id="0" name=""/>
        <dsp:cNvSpPr/>
      </dsp:nvSpPr>
      <dsp:spPr>
        <a:xfrm>
          <a:off x="841131" y="1142908"/>
          <a:ext cx="9077858" cy="5716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7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Overview of AI in Weed Management</a:t>
          </a:r>
          <a:endParaRPr lang="en-US" sz="3100" kern="1200" dirty="0" smtClean="0"/>
        </a:p>
      </dsp:txBody>
      <dsp:txXfrm>
        <a:off x="841131" y="1142908"/>
        <a:ext cx="9077858" cy="571682"/>
      </dsp:txXfrm>
    </dsp:sp>
    <dsp:sp modelId="{8E07A667-C863-49A7-ABD8-5199350FD9BB}">
      <dsp:nvSpPr>
        <dsp:cNvPr id="0" name=""/>
        <dsp:cNvSpPr/>
      </dsp:nvSpPr>
      <dsp:spPr>
        <a:xfrm>
          <a:off x="483829" y="1071448"/>
          <a:ext cx="714603" cy="714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ABC7D-CAFF-4150-AD1F-8112D83805B0}">
      <dsp:nvSpPr>
        <dsp:cNvPr id="0" name=""/>
        <dsp:cNvSpPr/>
      </dsp:nvSpPr>
      <dsp:spPr>
        <a:xfrm>
          <a:off x="966861" y="2000158"/>
          <a:ext cx="8952128" cy="5716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7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Related Works in AI Based Weed Control</a:t>
          </a:r>
          <a:endParaRPr lang="en-US" sz="3100" kern="1200" dirty="0" smtClean="0"/>
        </a:p>
      </dsp:txBody>
      <dsp:txXfrm>
        <a:off x="966861" y="2000158"/>
        <a:ext cx="8952128" cy="571682"/>
      </dsp:txXfrm>
    </dsp:sp>
    <dsp:sp modelId="{6871FA8C-AE5E-46D1-A11A-3145D8CC08A4}">
      <dsp:nvSpPr>
        <dsp:cNvPr id="0" name=""/>
        <dsp:cNvSpPr/>
      </dsp:nvSpPr>
      <dsp:spPr>
        <a:xfrm>
          <a:off x="609559" y="1928698"/>
          <a:ext cx="714603" cy="714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DE99A-E315-4CB1-8037-6F68432697E1}">
      <dsp:nvSpPr>
        <dsp:cNvPr id="0" name=""/>
        <dsp:cNvSpPr/>
      </dsp:nvSpPr>
      <dsp:spPr>
        <a:xfrm>
          <a:off x="841131" y="2857408"/>
          <a:ext cx="9077858" cy="5716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7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dirty="0" smtClean="0"/>
            <a:t>Open Areas and Challenges for Women Farmers</a:t>
          </a:r>
          <a:endParaRPr lang="en-US" sz="3100" kern="1200" dirty="0" smtClean="0"/>
        </a:p>
      </dsp:txBody>
      <dsp:txXfrm>
        <a:off x="841131" y="2857408"/>
        <a:ext cx="9077858" cy="571682"/>
      </dsp:txXfrm>
    </dsp:sp>
    <dsp:sp modelId="{3CC637AB-6489-498C-A83E-8E0A45CE0240}">
      <dsp:nvSpPr>
        <dsp:cNvPr id="0" name=""/>
        <dsp:cNvSpPr/>
      </dsp:nvSpPr>
      <dsp:spPr>
        <a:xfrm>
          <a:off x="483829" y="2785948"/>
          <a:ext cx="714603" cy="714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4785B-A701-44EF-9470-8A21C83B0531}">
      <dsp:nvSpPr>
        <dsp:cNvPr id="0" name=""/>
        <dsp:cNvSpPr/>
      </dsp:nvSpPr>
      <dsp:spPr>
        <a:xfrm>
          <a:off x="431480" y="3714658"/>
          <a:ext cx="9487509" cy="5716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7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Conclusion</a:t>
          </a:r>
          <a:endParaRPr lang="en-US" sz="3100" kern="1200" dirty="0" smtClean="0"/>
        </a:p>
      </dsp:txBody>
      <dsp:txXfrm>
        <a:off x="431480" y="3714658"/>
        <a:ext cx="9487509" cy="571682"/>
      </dsp:txXfrm>
    </dsp:sp>
    <dsp:sp modelId="{0D9364C1-6BA2-4406-97FE-EF29BBA53EAE}">
      <dsp:nvSpPr>
        <dsp:cNvPr id="0" name=""/>
        <dsp:cNvSpPr/>
      </dsp:nvSpPr>
      <dsp:spPr>
        <a:xfrm>
          <a:off x="74178" y="3643198"/>
          <a:ext cx="714603" cy="7146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3B9C1-1AF1-4886-9E7F-E76430268A00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6AE10-3489-4820-84A1-7FD9ADCCAD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11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8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1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3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5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8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114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2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4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84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7D57A0F-F12D-44D6-A161-BEB195C149F7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644EB7B-0727-464D-9D83-69771515BF94}" type="slidenum">
              <a:rPr lang="en-GB" smtClean="0"/>
              <a:t>‹#›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18" y="171130"/>
            <a:ext cx="899059" cy="9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6185" y="2208179"/>
            <a:ext cx="7064314" cy="1345495"/>
          </a:xfrm>
        </p:spPr>
        <p:txBody>
          <a:bodyPr anchor="ctr">
            <a:noAutofit/>
          </a:bodyPr>
          <a:lstStyle/>
          <a:p>
            <a:r>
              <a:rPr lang="en-GB" sz="3200" cap="none" dirty="0"/>
              <a:t>Artificial Intelligence-driven Weed Management and Sustainable Farming</a:t>
            </a:r>
            <a:endParaRPr lang="en-US" sz="3200" cap="none" dirty="0"/>
          </a:p>
        </p:txBody>
      </p:sp>
      <p:sp>
        <p:nvSpPr>
          <p:cNvPr id="9" name="Subtitle 6"/>
          <p:cNvSpPr txBox="1">
            <a:spLocks/>
          </p:cNvSpPr>
          <p:nvPr/>
        </p:nvSpPr>
        <p:spPr>
          <a:xfrm>
            <a:off x="176185" y="3822969"/>
            <a:ext cx="5734050" cy="18847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Presented by:</a:t>
            </a:r>
          </a:p>
          <a:p>
            <a:endParaRPr lang="en-GB" sz="2000" dirty="0" smtClean="0"/>
          </a:p>
          <a:p>
            <a:r>
              <a:rPr lang="en-GB" sz="2000" dirty="0" smtClean="0"/>
              <a:t>Engr</a:t>
            </a:r>
            <a:r>
              <a:rPr lang="en-GB" sz="2000" dirty="0"/>
              <a:t>. Jibril Abdullahi Bala</a:t>
            </a:r>
          </a:p>
          <a:p>
            <a:r>
              <a:rPr lang="en-GB" sz="2000" dirty="0"/>
              <a:t>Department of Mechatronics Engineering,</a:t>
            </a:r>
          </a:p>
          <a:p>
            <a:r>
              <a:rPr lang="en-GB" sz="2000" dirty="0"/>
              <a:t>School of Electrical Engineering and Technology,</a:t>
            </a:r>
          </a:p>
          <a:p>
            <a:r>
              <a:rPr lang="en-GB" sz="2000" dirty="0"/>
              <a:t>Federal University of Technology Minna.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344" y="1517979"/>
            <a:ext cx="3564777" cy="37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899" y="1600200"/>
            <a:ext cx="9614981" cy="4572000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In Weed Detection</a:t>
            </a:r>
          </a:p>
          <a:p>
            <a:pPr lvl="1"/>
            <a:r>
              <a:rPr lang="en-GB" sz="2400" dirty="0" smtClean="0"/>
              <a:t>Weed Detection in lowland rice farms (using </a:t>
            </a:r>
            <a:r>
              <a:rPr lang="en-GB" sz="2400" dirty="0" err="1" smtClean="0"/>
              <a:t>SSD</a:t>
            </a:r>
            <a:r>
              <a:rPr lang="en-GB" sz="2400" dirty="0" smtClean="0"/>
              <a:t> and VGG-16)</a:t>
            </a:r>
          </a:p>
          <a:p>
            <a:pPr lvl="1"/>
            <a:r>
              <a:rPr lang="en-GB" sz="2400" dirty="0" smtClean="0"/>
              <a:t>Weed Detection in Maize Farms (Using YOLO v4 and Tiny YOLO v4)</a:t>
            </a:r>
          </a:p>
          <a:p>
            <a:r>
              <a:rPr lang="en-GB" sz="2400" b="1" dirty="0" smtClean="0"/>
              <a:t>Other Aspects of Agriculture</a:t>
            </a:r>
          </a:p>
          <a:p>
            <a:pPr lvl="1"/>
            <a:r>
              <a:rPr lang="en-GB" sz="2400" dirty="0" smtClean="0"/>
              <a:t>Poultry Feed Dispensing using Artificial Intelligence</a:t>
            </a:r>
          </a:p>
          <a:p>
            <a:pPr lvl="1"/>
            <a:r>
              <a:rPr lang="en-GB" sz="2400" dirty="0" smtClean="0"/>
              <a:t>Intelligent Robotic Navigation in Farms</a:t>
            </a:r>
          </a:p>
          <a:p>
            <a:pPr lvl="1"/>
            <a:r>
              <a:rPr lang="en-GB" sz="2400" dirty="0" smtClean="0"/>
              <a:t>Intelligent and Optimised Control of Robotic Motors and Servos</a:t>
            </a:r>
          </a:p>
          <a:p>
            <a:pPr lvl="1"/>
            <a:r>
              <a:rPr lang="en-GB" sz="2400" dirty="0" smtClean="0"/>
              <a:t>Machine Learning Based prediction and Intelligent Control for  Aquaculture Systems</a:t>
            </a:r>
          </a:p>
        </p:txBody>
      </p:sp>
    </p:spTree>
    <p:extLst>
      <p:ext uri="{BB962C8B-B14F-4D97-AF65-F5344CB8AC3E}">
        <p14:creationId xmlns:p14="http://schemas.microsoft.com/office/powerpoint/2010/main" val="22879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Contributions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3" y="1673156"/>
            <a:ext cx="5378314" cy="3745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7507" y="5724067"/>
            <a:ext cx="431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Weed Detection using Deep Learning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49" y="1673156"/>
            <a:ext cx="5612649" cy="3745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8908" y="5708496"/>
            <a:ext cx="431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Autonomous Weed Detection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3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2400" dirty="0"/>
              <a:t>The integration of Artificial Intelligence in agriculture, specifically in weed management, has shown the potential to revolutionize traditional farming practices. </a:t>
            </a:r>
            <a:endParaRPr lang="en-GB" sz="2400" dirty="0" smtClean="0"/>
          </a:p>
          <a:p>
            <a:pPr algn="just"/>
            <a:r>
              <a:rPr lang="en-GB" sz="2400" dirty="0" smtClean="0"/>
              <a:t>This </a:t>
            </a:r>
            <a:r>
              <a:rPr lang="en-GB" sz="2400" dirty="0"/>
              <a:t>research paper, drawing from the vast landscape of agriculture in Nigeria, unveiled the transformative capabilities of AI-driven tools, especially their alignment with sustainable farming goals. </a:t>
            </a:r>
            <a:endParaRPr lang="en-GB" sz="2400" dirty="0" smtClean="0"/>
          </a:p>
          <a:p>
            <a:pPr algn="just"/>
            <a:r>
              <a:rPr lang="en-GB" sz="2400" dirty="0" smtClean="0"/>
              <a:t>More </a:t>
            </a:r>
            <a:r>
              <a:rPr lang="en-GB" sz="2400" dirty="0"/>
              <a:t>poignantly, this investigation highlighted the unique challenges and opportunities faced by women farmers in Nigeria, a demographic that remains integral yet underserved in the agricultural narrative. </a:t>
            </a:r>
            <a:endParaRPr lang="en-GB" sz="2400" dirty="0" smtClean="0"/>
          </a:p>
          <a:p>
            <a:pPr algn="just"/>
            <a:r>
              <a:rPr lang="en-GB" sz="2400" dirty="0" smtClean="0"/>
              <a:t>As </a:t>
            </a:r>
            <a:r>
              <a:rPr lang="en-GB" sz="2400" dirty="0"/>
              <a:t>we envision the future of agriculture in </a:t>
            </a:r>
            <a:r>
              <a:rPr lang="en-GB" sz="2400" dirty="0" smtClean="0"/>
              <a:t>Nigeria, this </a:t>
            </a:r>
            <a:r>
              <a:rPr lang="en-GB" sz="2400" dirty="0"/>
              <a:t>blend of technology, sustainability, and inclusivity sets the stage for a promising future in Nigerian agriculture.</a:t>
            </a:r>
          </a:p>
        </p:txBody>
      </p:sp>
    </p:spTree>
    <p:extLst>
      <p:ext uri="{BB962C8B-B14F-4D97-AF65-F5344CB8AC3E}">
        <p14:creationId xmlns:p14="http://schemas.microsoft.com/office/powerpoint/2010/main" val="13971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42" y="1474818"/>
            <a:ext cx="5616843" cy="3164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399" y="5255491"/>
            <a:ext cx="494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jibril.bala@futminna.edu.ng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7776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+2348137125837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457" y="3056886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553" y="4367809"/>
            <a:ext cx="2534630" cy="22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About the Presenter</a:t>
            </a:r>
            <a:endParaRPr lang="en-GB" dirty="0"/>
          </a:p>
        </p:txBody>
      </p:sp>
      <p:sp>
        <p:nvSpPr>
          <p:cNvPr id="11" name="TextBox 4"/>
          <p:cNvSpPr txBox="1"/>
          <p:nvPr/>
        </p:nvSpPr>
        <p:spPr>
          <a:xfrm>
            <a:off x="3879838" y="1505952"/>
            <a:ext cx="782577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 smtClean="0"/>
              <a:t>Jibril Abdullahi Bala</a:t>
            </a:r>
          </a:p>
          <a:p>
            <a:pPr algn="ctr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B.Eng., MSc., MNSE, MNIEEE, MIEEE,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R.Engr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Lead, Autonomous Vehicles, Autotronics and Control Unit, Advanced Engineering Innovation Research Group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Member, Department of Mechatronics Engineering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Federal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Technology, Minna,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Nigeria</a:t>
            </a:r>
          </a:p>
          <a:p>
            <a:pPr algn="ctr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Senior Research Fellow, Summit University Offa,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Kwara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State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76" y="1809671"/>
            <a:ext cx="3717066" cy="41306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96447" y="4208622"/>
            <a:ext cx="37548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Area of Specialisation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Intelligent </a:t>
            </a:r>
            <a:r>
              <a:rPr lang="en-GB" sz="2000" dirty="0"/>
              <a:t>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Autonomous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Precision Agriculture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437123" y="4082163"/>
            <a:ext cx="3754877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Contact</a:t>
            </a:r>
            <a:endParaRPr lang="en-GB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j</a:t>
            </a:r>
            <a:r>
              <a:rPr lang="en-GB" sz="2000" dirty="0" smtClean="0"/>
              <a:t>ibril.bala@futminna.edu.ng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+2348137125837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766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 Outline</a:t>
            </a:r>
            <a:endParaRPr lang="en-GB" dirty="0"/>
          </a:p>
        </p:txBody>
      </p:sp>
      <p:graphicFrame>
        <p:nvGraphicFramePr>
          <p:cNvPr id="14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944427"/>
              </p:ext>
            </p:extLst>
          </p:nvPr>
        </p:nvGraphicFramePr>
        <p:xfrm>
          <a:off x="1104900" y="1600200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36" y="1936631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23" y="2820869"/>
            <a:ext cx="456480" cy="45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74" y="3662273"/>
            <a:ext cx="447853" cy="4478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98" y="4495050"/>
            <a:ext cx="491705" cy="4917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36" y="5378568"/>
            <a:ext cx="457200" cy="457200"/>
          </a:xfrm>
          <a:prstGeom prst="rect">
            <a:avLst/>
          </a:prstGeom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B231-20BC-46DE-9F05-12117F51F846}" type="datetime1">
              <a:rPr lang="en-US" smtClean="0"/>
              <a:t>10/23/2023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5208351" cy="4572000"/>
          </a:xfrm>
        </p:spPr>
        <p:txBody>
          <a:bodyPr/>
          <a:lstStyle/>
          <a:p>
            <a:pPr algn="just"/>
            <a:r>
              <a:rPr lang="en-GB" dirty="0"/>
              <a:t>In recent times, Artificial Intelligence (AI), which was once relegated to the realms of futuristic and speculative discussions, has swiftly cemented its relevance in the world of modern </a:t>
            </a:r>
            <a:r>
              <a:rPr lang="en-GB" dirty="0" smtClean="0"/>
              <a:t>agriculture (Liang </a:t>
            </a:r>
            <a:r>
              <a:rPr lang="en-GB" dirty="0"/>
              <a:t>and Shah, 2023). </a:t>
            </a:r>
          </a:p>
          <a:p>
            <a:pPr algn="just"/>
            <a:r>
              <a:rPr lang="en-GB" dirty="0" smtClean="0"/>
              <a:t>By </a:t>
            </a:r>
            <a:r>
              <a:rPr lang="en-GB" dirty="0"/>
              <a:t>weaving AI's capabilities with traditional farming techniques, we're not only paving the way for innovative strategies but also ensuring that these strategies resonate with our global pursuit of a greener and more sustainable future for farming (Taylor, 2018).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07" y="1600200"/>
            <a:ext cx="5142578" cy="36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(cont.)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5208351" cy="4572000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At the heart of this extensive agricultural evolution is the strategic focus on weed </a:t>
            </a:r>
            <a:r>
              <a:rPr lang="en-GB" dirty="0" smtClean="0"/>
              <a:t>management.</a:t>
            </a:r>
          </a:p>
          <a:p>
            <a:pPr algn="just"/>
            <a:r>
              <a:rPr lang="en-GB" dirty="0" smtClean="0"/>
              <a:t>Addressing </a:t>
            </a:r>
            <a:r>
              <a:rPr lang="en-GB" dirty="0"/>
              <a:t>and mitigating weed challenges involves more than just immediate crop protection. </a:t>
            </a:r>
            <a:endParaRPr lang="en-GB" dirty="0" smtClean="0"/>
          </a:p>
          <a:p>
            <a:pPr algn="just"/>
            <a:r>
              <a:rPr lang="en-GB" dirty="0" smtClean="0"/>
              <a:t>By </a:t>
            </a:r>
            <a:r>
              <a:rPr lang="en-GB" dirty="0"/>
              <a:t>doing so, it yields dual benefits: a significant uptick in agricultural sustainability, ensuring long-term soil health and ecological balance, and a marked enhancement in farming efficiency, optimizing yields and resource utilization (</a:t>
            </a:r>
            <a:r>
              <a:rPr lang="en-GB" dirty="0" err="1"/>
              <a:t>Salaudeen</a:t>
            </a:r>
            <a:r>
              <a:rPr lang="en-GB" dirty="0"/>
              <a:t> et al., 2022).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75" y="1673157"/>
            <a:ext cx="4495318" cy="39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AI in Agriculture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5149985" cy="4572000"/>
          </a:xfrm>
        </p:spPr>
        <p:txBody>
          <a:bodyPr>
            <a:normAutofit/>
          </a:bodyPr>
          <a:lstStyle/>
          <a:p>
            <a:r>
              <a:rPr lang="en-GB" b="1" dirty="0" smtClean="0"/>
              <a:t>AI in Weed Detection: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Optimisation Algorithms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Deep </a:t>
            </a:r>
            <a:r>
              <a:rPr lang="en-GB" dirty="0"/>
              <a:t>Learning </a:t>
            </a:r>
            <a:r>
              <a:rPr lang="en-GB" dirty="0" smtClean="0"/>
              <a:t>Algorithms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Transfer Learning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Image </a:t>
            </a:r>
            <a:r>
              <a:rPr lang="en-GB" dirty="0"/>
              <a:t>Segmentation </a:t>
            </a:r>
            <a:r>
              <a:rPr lang="en-GB" dirty="0" smtClean="0"/>
              <a:t>Techniques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Reinforcement Learning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Object </a:t>
            </a:r>
            <a:r>
              <a:rPr lang="en-GB" dirty="0"/>
              <a:t>Detection </a:t>
            </a:r>
            <a:r>
              <a:rPr lang="en-GB" dirty="0" smtClean="0"/>
              <a:t>Models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Feature </a:t>
            </a:r>
            <a:r>
              <a:rPr lang="en-GB" dirty="0"/>
              <a:t>Extraction </a:t>
            </a:r>
            <a:r>
              <a:rPr lang="en-GB" dirty="0" smtClean="0"/>
              <a:t>Techniques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383" y="1600200"/>
            <a:ext cx="5828894" cy="39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9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AI in Agriculture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4593483" cy="4572000"/>
          </a:xfrm>
        </p:spPr>
        <p:txBody>
          <a:bodyPr>
            <a:normAutofit/>
          </a:bodyPr>
          <a:lstStyle/>
          <a:p>
            <a:r>
              <a:rPr lang="en-GB" b="1" dirty="0"/>
              <a:t>Embedded Systems, Sensors, and Real-Time Data Processing:</a:t>
            </a:r>
            <a:endParaRPr lang="en-GB" b="1" dirty="0" smtClean="0"/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Intelligent Sensors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Computer Vision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Robotics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Internet of Things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ML based Prediction</a:t>
            </a:r>
          </a:p>
          <a:p>
            <a:pPr marL="457200" lvl="0" indent="-457200">
              <a:buFont typeface="+mj-lt"/>
              <a:buAutoNum type="alphaLcPeriod"/>
            </a:pPr>
            <a:r>
              <a:rPr lang="en-GB" dirty="0" smtClean="0"/>
              <a:t>UAVs and </a:t>
            </a:r>
            <a:r>
              <a:rPr lang="en-GB" dirty="0" err="1" smtClean="0"/>
              <a:t>UGVs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383" y="1600200"/>
            <a:ext cx="5828894" cy="39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</a:t>
            </a:r>
            <a:r>
              <a:rPr lang="en-GB" dirty="0"/>
              <a:t>Works in AI Based Weed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556065"/>
              </p:ext>
            </p:extLst>
          </p:nvPr>
        </p:nvGraphicFramePr>
        <p:xfrm>
          <a:off x="600527" y="1464175"/>
          <a:ext cx="11208853" cy="49671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5846">
                  <a:extLst>
                    <a:ext uri="{9D8B030D-6E8A-4147-A177-3AD203B41FA5}">
                      <a16:colId xmlns:a16="http://schemas.microsoft.com/office/drawing/2014/main" val="176751660"/>
                    </a:ext>
                  </a:extLst>
                </a:gridCol>
                <a:gridCol w="3250572">
                  <a:extLst>
                    <a:ext uri="{9D8B030D-6E8A-4147-A177-3AD203B41FA5}">
                      <a16:colId xmlns:a16="http://schemas.microsoft.com/office/drawing/2014/main" val="1415336220"/>
                    </a:ext>
                  </a:extLst>
                </a:gridCol>
                <a:gridCol w="2062264">
                  <a:extLst>
                    <a:ext uri="{9D8B030D-6E8A-4147-A177-3AD203B41FA5}">
                      <a16:colId xmlns:a16="http://schemas.microsoft.com/office/drawing/2014/main" val="1888233652"/>
                    </a:ext>
                  </a:extLst>
                </a:gridCol>
                <a:gridCol w="4280171">
                  <a:extLst>
                    <a:ext uri="{9D8B030D-6E8A-4147-A177-3AD203B41FA5}">
                      <a16:colId xmlns:a16="http://schemas.microsoft.com/office/drawing/2014/main" val="1378084192"/>
                    </a:ext>
                  </a:extLst>
                </a:gridCol>
              </a:tblGrid>
              <a:tr h="730385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Author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Work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Technique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Observation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080502"/>
                  </a:ext>
                </a:extLst>
              </a:tr>
              <a:tr h="730385"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Olanyi</a:t>
                      </a:r>
                      <a:r>
                        <a:rPr lang="en-GB" sz="2000" dirty="0" smtClean="0"/>
                        <a:t> et al., (2021)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Identifying and pinpointing weeds in lowland rice farming settings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SSD</a:t>
                      </a:r>
                      <a:r>
                        <a:rPr lang="en-GB" sz="2000" dirty="0" smtClean="0"/>
                        <a:t> and VGG-16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SSD</a:t>
                      </a:r>
                      <a:r>
                        <a:rPr lang="en-GB" sz="2000" dirty="0" smtClean="0"/>
                        <a:t>: accuracy of 86%, sensitivity of 93%, and precision of 84%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01267"/>
                  </a:ext>
                </a:extLst>
              </a:tr>
              <a:tr h="730385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Costello et al., (2022)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Identify and map </a:t>
                      </a:r>
                      <a:r>
                        <a:rPr lang="en-GB" sz="2000" dirty="0" err="1" smtClean="0"/>
                        <a:t>parthenium</a:t>
                      </a:r>
                      <a:r>
                        <a:rPr lang="en-GB" sz="2000" dirty="0" smtClean="0"/>
                        <a:t> weed populations using </a:t>
                      </a:r>
                      <a:r>
                        <a:rPr lang="en-GB" sz="2000" dirty="0" err="1" smtClean="0"/>
                        <a:t>RGB</a:t>
                      </a:r>
                      <a:r>
                        <a:rPr lang="en-GB" sz="2000" dirty="0" smtClean="0"/>
                        <a:t> and hyperspectral imagery coupled with artificial intelligence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YOLOv4 CNN model and </a:t>
                      </a:r>
                      <a:r>
                        <a:rPr lang="en-GB" sz="2000" dirty="0" err="1" smtClean="0"/>
                        <a:t>XGBoost</a:t>
                      </a:r>
                      <a:r>
                        <a:rPr lang="en-GB" sz="2000" dirty="0" smtClean="0"/>
                        <a:t> Classifier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The YOLOv4:</a:t>
                      </a:r>
                      <a:r>
                        <a:rPr lang="en-GB" sz="2000" baseline="0" dirty="0" smtClean="0"/>
                        <a:t> 95% detection accuracy and 86% classification accuracy.</a:t>
                      </a:r>
                    </a:p>
                    <a:p>
                      <a:r>
                        <a:rPr lang="en-GB" sz="2000" baseline="0" dirty="0" err="1" smtClean="0"/>
                        <a:t>XGBoost</a:t>
                      </a:r>
                      <a:r>
                        <a:rPr lang="en-GB" sz="2000" baseline="0" dirty="0" smtClean="0"/>
                        <a:t>: 99% classification accuracy</a:t>
                      </a:r>
                      <a:r>
                        <a:rPr lang="en-GB" sz="2000" dirty="0" smtClean="0"/>
                        <a:t>.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346239"/>
                  </a:ext>
                </a:extLst>
              </a:tr>
              <a:tr h="730385"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Subeesh</a:t>
                      </a:r>
                      <a:r>
                        <a:rPr lang="en-GB" sz="2000" dirty="0" smtClean="0"/>
                        <a:t> et al., (2022)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Deep learning techniques in automating weed identification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Alexnet</a:t>
                      </a:r>
                      <a:r>
                        <a:rPr lang="en-GB" sz="2000" dirty="0" smtClean="0"/>
                        <a:t>, </a:t>
                      </a:r>
                      <a:r>
                        <a:rPr lang="en-GB" sz="2000" dirty="0" err="1" smtClean="0"/>
                        <a:t>GoogLeNet</a:t>
                      </a:r>
                      <a:r>
                        <a:rPr lang="en-GB" sz="2000" dirty="0" smtClean="0"/>
                        <a:t>, InceptionV3, and </a:t>
                      </a:r>
                      <a:r>
                        <a:rPr lang="en-GB" sz="2000" dirty="0" err="1" smtClean="0"/>
                        <a:t>Xception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Models achieved accuracy rates ranging from 94.5% to 97.7%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8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68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</a:t>
            </a:r>
            <a:r>
              <a:rPr lang="en-GB" dirty="0"/>
              <a:t>Areas and Challenges for Women Farmers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1" y="1600200"/>
            <a:ext cx="5227806" cy="4907604"/>
          </a:xfrm>
        </p:spPr>
        <p:txBody>
          <a:bodyPr>
            <a:normAutofit/>
          </a:bodyPr>
          <a:lstStyle/>
          <a:p>
            <a:pPr lvl="0"/>
            <a:r>
              <a:rPr lang="en-GB" sz="2200" b="1" dirty="0"/>
              <a:t>Land Ownership and Inheritance </a:t>
            </a:r>
            <a:r>
              <a:rPr lang="en-GB" sz="2200" b="1" dirty="0" smtClean="0"/>
              <a:t>Issues </a:t>
            </a:r>
            <a:r>
              <a:rPr lang="en-GB" sz="2200" dirty="0" smtClean="0"/>
              <a:t>(</a:t>
            </a:r>
            <a:r>
              <a:rPr lang="en-GB" sz="2200" dirty="0" err="1"/>
              <a:t>Onwutebe</a:t>
            </a:r>
            <a:r>
              <a:rPr lang="en-GB" sz="2200" dirty="0"/>
              <a:t>, 2019).</a:t>
            </a:r>
          </a:p>
          <a:p>
            <a:pPr lvl="0"/>
            <a:r>
              <a:rPr lang="en-GB" sz="2200" b="1" dirty="0"/>
              <a:t>Financial </a:t>
            </a:r>
            <a:r>
              <a:rPr lang="en-GB" sz="2200" b="1" dirty="0" smtClean="0"/>
              <a:t>Constraints </a:t>
            </a:r>
            <a:r>
              <a:rPr lang="en-GB" sz="2200" dirty="0" smtClean="0"/>
              <a:t>(</a:t>
            </a:r>
            <a:r>
              <a:rPr lang="en-GB" sz="2200" dirty="0" err="1"/>
              <a:t>Ugwu</a:t>
            </a:r>
            <a:r>
              <a:rPr lang="en-GB" sz="2200" dirty="0"/>
              <a:t>, 2019).</a:t>
            </a:r>
          </a:p>
          <a:p>
            <a:pPr lvl="0"/>
            <a:r>
              <a:rPr lang="en-GB" sz="2200" b="1" dirty="0"/>
              <a:t>Limited Access to Quality Inputs and </a:t>
            </a:r>
            <a:r>
              <a:rPr lang="en-GB" sz="2200" b="1" dirty="0" smtClean="0"/>
              <a:t>Training </a:t>
            </a:r>
            <a:r>
              <a:rPr lang="en-GB" sz="2200" dirty="0" smtClean="0"/>
              <a:t>(</a:t>
            </a:r>
            <a:r>
              <a:rPr lang="en-GB" sz="2200" dirty="0" err="1"/>
              <a:t>Amusan</a:t>
            </a:r>
            <a:r>
              <a:rPr lang="en-GB" sz="2200" dirty="0"/>
              <a:t> et al., 2021).</a:t>
            </a:r>
          </a:p>
          <a:p>
            <a:pPr lvl="0"/>
            <a:r>
              <a:rPr lang="en-GB" sz="2200" b="1" dirty="0"/>
              <a:t>Gendered Labour </a:t>
            </a:r>
            <a:r>
              <a:rPr lang="en-GB" sz="2200" b="1" dirty="0" smtClean="0"/>
              <a:t>Expectations </a:t>
            </a:r>
            <a:r>
              <a:rPr lang="en-GB" sz="2200" dirty="0" smtClean="0"/>
              <a:t> </a:t>
            </a:r>
            <a:r>
              <a:rPr lang="en-GB" sz="2200" dirty="0"/>
              <a:t>(</a:t>
            </a:r>
            <a:r>
              <a:rPr lang="en-GB" sz="2200" dirty="0" err="1"/>
              <a:t>Ugwu</a:t>
            </a:r>
            <a:r>
              <a:rPr lang="en-GB" sz="2200" dirty="0"/>
              <a:t>, 2019; </a:t>
            </a:r>
            <a:r>
              <a:rPr lang="en-GB" sz="2200" dirty="0" err="1"/>
              <a:t>Amusan</a:t>
            </a:r>
            <a:r>
              <a:rPr lang="en-GB" sz="2200" dirty="0"/>
              <a:t> et al., 2021).</a:t>
            </a:r>
          </a:p>
          <a:p>
            <a:pPr lvl="0"/>
            <a:r>
              <a:rPr lang="en-GB" sz="2200" b="1" dirty="0"/>
              <a:t>Vulnerability to Climate </a:t>
            </a:r>
            <a:r>
              <a:rPr lang="en-GB" sz="2200" b="1" dirty="0" smtClean="0"/>
              <a:t>Variabilities 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770" y="1600200"/>
            <a:ext cx="4889771" cy="41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B_Theme_Acad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B_Theme_Acad" id="{36856A1B-3AAF-4A0A-BDD4-3165D867D5E0}" vid="{28ED9293-E8D0-4DCC-A99B-CBA36CF35E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JB_Theme_Acad</Template>
  <TotalTime>44</TotalTime>
  <Words>760</Words>
  <Application>Microsoft Office PowerPoint</Application>
  <PresentationFormat>Widescreen</PresentationFormat>
  <Paragraphs>100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Euphemia</vt:lpstr>
      <vt:lpstr>Plantagenet Cherokee</vt:lpstr>
      <vt:lpstr>Times New Roman</vt:lpstr>
      <vt:lpstr>Wingdings</vt:lpstr>
      <vt:lpstr>JB_Theme_Acad</vt:lpstr>
      <vt:lpstr>Artificial Intelligence-driven Weed Management and Sustainable Farming</vt:lpstr>
      <vt:lpstr>About the Presenter</vt:lpstr>
      <vt:lpstr>Presentation Outline</vt:lpstr>
      <vt:lpstr>Introduction</vt:lpstr>
      <vt:lpstr>Introduction (cont.)</vt:lpstr>
      <vt:lpstr>Overview of AI in Agriculture</vt:lpstr>
      <vt:lpstr>Overview of AI in Agriculture</vt:lpstr>
      <vt:lpstr>Related Works in AI Based Weed Control</vt:lpstr>
      <vt:lpstr>Open Areas and Challenges for Women Farmers</vt:lpstr>
      <vt:lpstr>Our Contributions</vt:lpstr>
      <vt:lpstr>Our Contributions</vt:lpstr>
      <vt:lpstr>Conclusion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Intelligence-driven Weed Management and Sustainable Farming</dc:title>
  <dc:creator>Jibril Bala</dc:creator>
  <cp:lastModifiedBy>Jibril Bala</cp:lastModifiedBy>
  <cp:revision>13</cp:revision>
  <dcterms:created xsi:type="dcterms:W3CDTF">2023-10-23T16:10:39Z</dcterms:created>
  <dcterms:modified xsi:type="dcterms:W3CDTF">2023-10-23T16:55:31Z</dcterms:modified>
</cp:coreProperties>
</file>